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315200" cy="9601200"/>
  <p:embeddedFontLst>
    <p:embeddedFont>
      <p:font typeface="Bitter" panose="020B060402020202020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m/pz10Wxu8/EBDy5qZLzi6B1k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be5ec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be5ec10f_0_0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52be5ec10f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5"/>
          <p:cNvSpPr txBox="1"/>
          <p:nvPr/>
        </p:nvSpPr>
        <p:spPr>
          <a:xfrm>
            <a:off x="10936712" y="6468811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Template by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Clear Light Birth</a:t>
            </a:r>
            <a:endParaRPr sz="1200" b="0" i="0" u="none" strike="noStrike" cap="none">
              <a:solidFill>
                <a:srgbClr val="C4B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by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Clear Light Birth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9448800" y="64044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Template by Clear Light Birth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94488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Template by Clear Light Birth</a:t>
            </a:r>
            <a:endParaRPr sz="1200">
              <a:solidFill>
                <a:srgbClr val="C4B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94488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Template by Clear Light Birth</a:t>
            </a:r>
            <a:endParaRPr sz="1200">
              <a:solidFill>
                <a:srgbClr val="C4B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9354221" y="63720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by Clear Light Birth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94488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rPr>
              <a:t>Template by Clear Light Birth</a:t>
            </a:r>
            <a:endParaRPr sz="1200">
              <a:solidFill>
                <a:srgbClr val="C4B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0948744" y="6432218"/>
            <a:ext cx="13411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C4B4D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by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Clear Light Birth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4" descr="A picture containing text, whit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67380" y="5426491"/>
            <a:ext cx="1030041" cy="10302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18" Type="http://schemas.openxmlformats.org/officeDocument/2006/relationships/image" Target="../media/image33.png"/><Relationship Id="rId26" Type="http://schemas.openxmlformats.org/officeDocument/2006/relationships/image" Target="../media/image45.png"/><Relationship Id="rId3" Type="http://schemas.openxmlformats.org/officeDocument/2006/relationships/image" Target="../media/image20.png"/><Relationship Id="rId21" Type="http://schemas.openxmlformats.org/officeDocument/2006/relationships/image" Target="../media/image4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40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24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17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8.png"/><Relationship Id="rId19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8.png"/><Relationship Id="rId22" Type="http://schemas.openxmlformats.org/officeDocument/2006/relationships/image" Target="../media/image13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8.png"/><Relationship Id="rId3" Type="http://schemas.openxmlformats.org/officeDocument/2006/relationships/image" Target="../media/image49.png"/><Relationship Id="rId21" Type="http://schemas.openxmlformats.org/officeDocument/2006/relationships/image" Target="../media/image64.png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17.png"/><Relationship Id="rId24" Type="http://schemas.openxmlformats.org/officeDocument/2006/relationships/image" Target="../media/image66.png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28" Type="http://schemas.openxmlformats.org/officeDocument/2006/relationships/image" Target="../media/image38.png"/><Relationship Id="rId10" Type="http://schemas.openxmlformats.org/officeDocument/2006/relationships/image" Target="../media/image43.png"/><Relationship Id="rId19" Type="http://schemas.openxmlformats.org/officeDocument/2006/relationships/image" Target="../media/image62.png"/><Relationship Id="rId31" Type="http://schemas.openxmlformats.org/officeDocument/2006/relationships/image" Target="../media/image71.png"/><Relationship Id="rId4" Type="http://schemas.openxmlformats.org/officeDocument/2006/relationships/image" Target="../media/image50.png"/><Relationship Id="rId9" Type="http://schemas.openxmlformats.org/officeDocument/2006/relationships/image" Target="../media/image42.png"/><Relationship Id="rId14" Type="http://schemas.openxmlformats.org/officeDocument/2006/relationships/image" Target="../media/image57.png"/><Relationship Id="rId22" Type="http://schemas.openxmlformats.org/officeDocument/2006/relationships/image" Target="../media/image6.png"/><Relationship Id="rId27" Type="http://schemas.openxmlformats.org/officeDocument/2006/relationships/image" Target="../media/image37.png"/><Relationship Id="rId30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52be5ec10f_0_0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667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52be5ec10f_0_0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128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/>
              <a:t>BIRTH PLAN TEMPLATE INSTRUCTIONS</a:t>
            </a:r>
            <a:endParaRPr sz="3600" b="1" u="sng"/>
          </a:p>
        </p:txBody>
      </p:sp>
      <p:sp>
        <p:nvSpPr>
          <p:cNvPr id="98" name="Google Shape;98;g152be5ec10f_0_0"/>
          <p:cNvSpPr txBox="1">
            <a:spLocks noGrp="1"/>
          </p:cNvSpPr>
          <p:nvPr>
            <p:ph type="body" idx="1"/>
          </p:nvPr>
        </p:nvSpPr>
        <p:spPr>
          <a:xfrm>
            <a:off x="838200" y="1175650"/>
            <a:ext cx="10806900" cy="5402213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-US" sz="1660" b="1" dirty="0"/>
              <a:t>Thank you for downloading your Visual Birth Plan Template!</a:t>
            </a:r>
            <a:r>
              <a:rPr lang="en-US" sz="1660" dirty="0"/>
              <a:t> You’re one step closer to the birth of your dreams! </a:t>
            </a:r>
            <a:br>
              <a:rPr lang="en-US" sz="1660" dirty="0"/>
            </a:br>
            <a:r>
              <a:rPr lang="en-US" sz="1660" dirty="0"/>
              <a:t>Here are some tips on how to best utilize this template:</a:t>
            </a: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60"/>
              <a:buAutoNum type="arabicPeriod"/>
            </a:pPr>
            <a:endParaRPr lang="en-US"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Do your research on preferences that are unfamiliar so you can make an informed choice about your birth preferences.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The preferences that are filled in purple with a clear icon symbolize preferences you want. 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The preferences that are clear and circled in light purple with black icon symbolize preferences you don’t want. 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The text under each icon is customizable so you can modify as needed.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Slide 4 includes additional or alternative preferences you may chose to add to your main preferences sheet. </a:t>
            </a:r>
            <a:br>
              <a:rPr lang="en-US" sz="1660" dirty="0"/>
            </a:br>
            <a:r>
              <a:rPr lang="en-US" sz="1660" dirty="0"/>
              <a:t>You can copy and paste preferences, delete preferences, and rearrange your icons as you please.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Slide 3 includes preferences for a gentle cesarean. Whether or not you are planning for a cesarean I recommend customizing this page as a plan B.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Review your template with your healthcare provider and birth team as early in your pregnancy as possible. </a:t>
            </a:r>
            <a:br>
              <a:rPr lang="en-US" sz="1660" dirty="0"/>
            </a:br>
            <a:r>
              <a:rPr lang="en-US" sz="1660" dirty="0"/>
              <a:t>Ask them to sign it and save a copy.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Review this with anyone supporting you during labor (partner, doula, friend, family) so they know </a:t>
            </a:r>
            <a:br>
              <a:rPr lang="en-US" sz="1660" dirty="0"/>
            </a:br>
            <a:r>
              <a:rPr lang="en-US" sz="1660" dirty="0"/>
              <a:t>how to best support you and advocate for your preferences.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dirty="0"/>
              <a:t>Bring at least 3 copies of your birth to give to those present on the birthday!</a:t>
            </a:r>
            <a:br>
              <a:rPr lang="en-US" sz="1660" dirty="0"/>
            </a:br>
            <a:endParaRPr sz="1660" dirty="0"/>
          </a:p>
          <a:p>
            <a:pPr marL="457200" lvl="0" indent="-32131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60"/>
              <a:buAutoNum type="arabicPeriod"/>
            </a:pPr>
            <a:r>
              <a:rPr lang="en-US" sz="1660" i="1" dirty="0"/>
              <a:t>Have a beautiful and transformational birth experience! </a:t>
            </a:r>
            <a:endParaRPr sz="1660" i="1" dirty="0"/>
          </a:p>
        </p:txBody>
      </p:sp>
      <p:pic>
        <p:nvPicPr>
          <p:cNvPr id="99" name="Google Shape;99;g152be5ec10f_0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326" y="2467307"/>
            <a:ext cx="291375" cy="27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52be5ec10f_0_0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3925" y="2822875"/>
            <a:ext cx="291385" cy="3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401127" y="150632"/>
            <a:ext cx="7173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highlight>
                  <a:srgbClr val="C4B4D4"/>
                </a:highlight>
                <a:latin typeface="Calibri"/>
                <a:ea typeface="Calibri"/>
                <a:cs typeface="Calibri"/>
                <a:sym typeface="Calibri"/>
              </a:rPr>
              <a:t>YOUR FULL NAME’s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BIRTH PREFERENCES</a:t>
            </a:r>
            <a:endParaRPr/>
          </a:p>
        </p:txBody>
      </p:sp>
      <p:grpSp>
        <p:nvGrpSpPr>
          <p:cNvPr id="106" name="Google Shape;106;p1"/>
          <p:cNvGrpSpPr/>
          <p:nvPr/>
        </p:nvGrpSpPr>
        <p:grpSpPr>
          <a:xfrm>
            <a:off x="401128" y="621112"/>
            <a:ext cx="634050" cy="2807887"/>
            <a:chOff x="401128" y="966159"/>
            <a:chExt cx="634050" cy="1940944"/>
          </a:xfrm>
        </p:grpSpPr>
        <p:sp>
          <p:nvSpPr>
            <p:cNvPr id="107" name="Google Shape;107;p1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During Labor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453435" y="3692468"/>
            <a:ext cx="634050" cy="2980064"/>
            <a:chOff x="401128" y="966159"/>
            <a:chExt cx="634050" cy="1940944"/>
          </a:xfrm>
        </p:grpSpPr>
        <p:sp>
          <p:nvSpPr>
            <p:cNvPr id="110" name="Google Shape;110;p1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After Birth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>
            <a:off x="2466036" y="709863"/>
            <a:ext cx="902452" cy="1257081"/>
            <a:chOff x="9810" y="0"/>
            <a:chExt cx="1257300" cy="1853812"/>
          </a:xfrm>
        </p:grpSpPr>
        <p:sp>
          <p:nvSpPr>
            <p:cNvPr id="113" name="Google Shape;113;p1"/>
            <p:cNvSpPr txBox="1"/>
            <p:nvPr/>
          </p:nvSpPr>
          <p:spPr>
            <a:xfrm>
              <a:off x="9810" y="1191504"/>
              <a:ext cx="1257300" cy="662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Movement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4" name="Google Shape;114;p1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5" y="0"/>
              <a:ext cx="1228725" cy="1228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"/>
          <p:cNvGrpSpPr/>
          <p:nvPr/>
        </p:nvGrpSpPr>
        <p:grpSpPr>
          <a:xfrm>
            <a:off x="3403718" y="745405"/>
            <a:ext cx="902452" cy="1219386"/>
            <a:chOff x="0" y="0"/>
            <a:chExt cx="1276350" cy="2000555"/>
          </a:xfrm>
        </p:grpSpPr>
        <p:sp>
          <p:nvSpPr>
            <p:cNvPr id="116" name="Google Shape;116;p1"/>
            <p:cNvSpPr txBox="1"/>
            <p:nvPr/>
          </p:nvSpPr>
          <p:spPr>
            <a:xfrm>
              <a:off x="19049" y="1293631"/>
              <a:ext cx="1257301" cy="7069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Hands-On Monitoring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7" name="Google Shape;117;p1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57301" cy="1334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"/>
          <p:cNvGrpSpPr/>
          <p:nvPr/>
        </p:nvGrpSpPr>
        <p:grpSpPr>
          <a:xfrm>
            <a:off x="1520296" y="2152895"/>
            <a:ext cx="945975" cy="1049677"/>
            <a:chOff x="0" y="0"/>
            <a:chExt cx="1257934" cy="1490636"/>
          </a:xfrm>
        </p:grpSpPr>
        <p:sp>
          <p:nvSpPr>
            <p:cNvPr id="119" name="Google Shape;119;p1"/>
            <p:cNvSpPr txBox="1"/>
            <p:nvPr/>
          </p:nvSpPr>
          <p:spPr>
            <a:xfrm>
              <a:off x="0" y="1218857"/>
              <a:ext cx="1257934" cy="27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Pitocin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0" name="Google Shape;120;p1" descr="Shape, circ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"/>
          <p:cNvGrpSpPr/>
          <p:nvPr/>
        </p:nvGrpSpPr>
        <p:grpSpPr>
          <a:xfrm>
            <a:off x="2471239" y="2143016"/>
            <a:ext cx="914971" cy="1125450"/>
            <a:chOff x="0" y="0"/>
            <a:chExt cx="1276984" cy="1650478"/>
          </a:xfrm>
        </p:grpSpPr>
        <p:sp>
          <p:nvSpPr>
            <p:cNvPr id="122" name="Google Shape;122;p1"/>
            <p:cNvSpPr txBox="1"/>
            <p:nvPr/>
          </p:nvSpPr>
          <p:spPr>
            <a:xfrm>
              <a:off x="19050" y="1266826"/>
              <a:ext cx="1257934" cy="3836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IV Please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3" name="Google Shape;123;p1" descr="Shape, circ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47774" cy="12932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"/>
          <p:cNvGrpSpPr/>
          <p:nvPr/>
        </p:nvGrpSpPr>
        <p:grpSpPr>
          <a:xfrm>
            <a:off x="3344287" y="2143016"/>
            <a:ext cx="976092" cy="1273248"/>
            <a:chOff x="-18519" y="0"/>
            <a:chExt cx="1362288" cy="1843932"/>
          </a:xfrm>
        </p:grpSpPr>
        <p:sp>
          <p:nvSpPr>
            <p:cNvPr id="125" name="Google Shape;125;p1"/>
            <p:cNvSpPr txBox="1"/>
            <p:nvPr/>
          </p:nvSpPr>
          <p:spPr>
            <a:xfrm>
              <a:off x="-18519" y="1242203"/>
              <a:ext cx="1362288" cy="6017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</a:t>
              </a:r>
              <a:b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Episiotomy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6" name="Google Shape;126;p1" descr="Shape, circl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575" y="0"/>
              <a:ext cx="1228725" cy="13387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"/>
          <p:cNvGrpSpPr/>
          <p:nvPr/>
        </p:nvGrpSpPr>
        <p:grpSpPr>
          <a:xfrm>
            <a:off x="4151343" y="2143016"/>
            <a:ext cx="1075635" cy="1336512"/>
            <a:chOff x="-183171" y="0"/>
            <a:chExt cx="1476047" cy="1776484"/>
          </a:xfrm>
        </p:grpSpPr>
        <p:sp>
          <p:nvSpPr>
            <p:cNvPr id="128" name="Google Shape;128;p1"/>
            <p:cNvSpPr txBox="1"/>
            <p:nvPr/>
          </p:nvSpPr>
          <p:spPr>
            <a:xfrm>
              <a:off x="-183171" y="1143000"/>
              <a:ext cx="1476047" cy="633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Membrane Sweep 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9" name="Google Shape;129;p1" descr="Shape, circ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1228725" cy="1228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"/>
          <p:cNvGrpSpPr/>
          <p:nvPr/>
        </p:nvGrpSpPr>
        <p:grpSpPr>
          <a:xfrm>
            <a:off x="5192628" y="2172294"/>
            <a:ext cx="895405" cy="1387636"/>
            <a:chOff x="0" y="0"/>
            <a:chExt cx="1276350" cy="1977073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0" y="1209675"/>
              <a:ext cx="1257935" cy="7673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Epidural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(Will Ask if Desired) 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2" name="Google Shape;132;p1" descr="Shape, circl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05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1"/>
          <p:cNvGrpSpPr/>
          <p:nvPr/>
        </p:nvGrpSpPr>
        <p:grpSpPr>
          <a:xfrm>
            <a:off x="7011773" y="2172294"/>
            <a:ext cx="975799" cy="1130905"/>
            <a:chOff x="0" y="0"/>
            <a:chExt cx="1257934" cy="1506271"/>
          </a:xfrm>
        </p:grpSpPr>
        <p:sp>
          <p:nvSpPr>
            <p:cNvPr id="137" name="Google Shape;137;p1"/>
            <p:cNvSpPr txBox="1"/>
            <p:nvPr/>
          </p:nvSpPr>
          <p:spPr>
            <a:xfrm>
              <a:off x="0" y="1157828"/>
              <a:ext cx="1257934" cy="348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Students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8" name="Google Shape;138;p1" descr="Shape, circ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27" y="0"/>
              <a:ext cx="1192242" cy="1192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"/>
          <p:cNvGrpSpPr/>
          <p:nvPr/>
        </p:nvGrpSpPr>
        <p:grpSpPr>
          <a:xfrm>
            <a:off x="5214195" y="726972"/>
            <a:ext cx="1075634" cy="1233861"/>
            <a:chOff x="-27993" y="16017"/>
            <a:chExt cx="1533256" cy="1735865"/>
          </a:xfrm>
        </p:grpSpPr>
        <p:sp>
          <p:nvSpPr>
            <p:cNvPr id="140" name="Google Shape;140;p1"/>
            <p:cNvSpPr txBox="1"/>
            <p:nvPr/>
          </p:nvSpPr>
          <p:spPr>
            <a:xfrm>
              <a:off x="-27993" y="1145686"/>
              <a:ext cx="1533256" cy="606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Limited Cervical Exams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41" name="Google Shape;141;p1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3829" y="16017"/>
              <a:ext cx="1209675" cy="1209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1"/>
          <p:cNvGrpSpPr/>
          <p:nvPr/>
        </p:nvGrpSpPr>
        <p:grpSpPr>
          <a:xfrm>
            <a:off x="6180523" y="703350"/>
            <a:ext cx="983848" cy="1256810"/>
            <a:chOff x="-43708" y="0"/>
            <a:chExt cx="1408694" cy="1864010"/>
          </a:xfrm>
        </p:grpSpPr>
        <p:sp>
          <p:nvSpPr>
            <p:cNvPr id="143" name="Google Shape;143;p1"/>
            <p:cNvSpPr txBox="1"/>
            <p:nvPr/>
          </p:nvSpPr>
          <p:spPr>
            <a:xfrm>
              <a:off x="-43708" y="1247773"/>
              <a:ext cx="1408694" cy="616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Food &amp; Liquids </a:t>
              </a:r>
              <a:b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Desired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44" name="Google Shape;144;p1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8574" y="0"/>
              <a:ext cx="1257300" cy="13075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1"/>
          <p:cNvGrpSpPr/>
          <p:nvPr/>
        </p:nvGrpSpPr>
        <p:grpSpPr>
          <a:xfrm>
            <a:off x="7107006" y="703350"/>
            <a:ext cx="1075633" cy="1127390"/>
            <a:chOff x="-105480" y="0"/>
            <a:chExt cx="1492178" cy="1624812"/>
          </a:xfrm>
        </p:grpSpPr>
        <p:sp>
          <p:nvSpPr>
            <p:cNvPr id="146" name="Google Shape;146;p1"/>
            <p:cNvSpPr txBox="1"/>
            <p:nvPr/>
          </p:nvSpPr>
          <p:spPr>
            <a:xfrm>
              <a:off x="-105480" y="1247775"/>
              <a:ext cx="1492178" cy="377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Dimmed Lights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47" name="Google Shape;147;p1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1"/>
          <p:cNvGrpSpPr/>
          <p:nvPr/>
        </p:nvGrpSpPr>
        <p:grpSpPr>
          <a:xfrm>
            <a:off x="8089143" y="726972"/>
            <a:ext cx="906322" cy="1080927"/>
            <a:chOff x="7003521" y="726972"/>
            <a:chExt cx="1320229" cy="1657920"/>
          </a:xfrm>
        </p:grpSpPr>
        <p:sp>
          <p:nvSpPr>
            <p:cNvPr id="149" name="Google Shape;149;p1"/>
            <p:cNvSpPr txBox="1"/>
            <p:nvPr/>
          </p:nvSpPr>
          <p:spPr>
            <a:xfrm>
              <a:off x="7003521" y="1983636"/>
              <a:ext cx="1320229" cy="401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Quiet Voices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0" name="Google Shape;150;p1" descr="Icon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056925" y="726972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1"/>
          <p:cNvGrpSpPr/>
          <p:nvPr/>
        </p:nvGrpSpPr>
        <p:grpSpPr>
          <a:xfrm>
            <a:off x="8942585" y="694079"/>
            <a:ext cx="1075632" cy="1293169"/>
            <a:chOff x="-69308" y="0"/>
            <a:chExt cx="1463034" cy="1779223"/>
          </a:xfrm>
        </p:grpSpPr>
        <p:pic>
          <p:nvPicPr>
            <p:cNvPr id="152" name="Google Shape;152;p1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8020" y="0"/>
              <a:ext cx="1209755" cy="1209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"/>
            <p:cNvSpPr txBox="1"/>
            <p:nvPr/>
          </p:nvSpPr>
          <p:spPr>
            <a:xfrm>
              <a:off x="-69308" y="1228727"/>
              <a:ext cx="1463034" cy="550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Birth in Position of My Choice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7950998" y="2177611"/>
            <a:ext cx="911578" cy="1293406"/>
            <a:chOff x="0" y="0"/>
            <a:chExt cx="1266825" cy="1776844"/>
          </a:xfrm>
        </p:grpSpPr>
        <p:sp>
          <p:nvSpPr>
            <p:cNvPr id="155" name="Google Shape;155;p1"/>
            <p:cNvSpPr txBox="1"/>
            <p:nvPr/>
          </p:nvSpPr>
          <p:spPr>
            <a:xfrm>
              <a:off x="0" y="1184904"/>
              <a:ext cx="1257934" cy="5919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Directed Pushing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6" name="Google Shape;156;p1" descr="Shape, circle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8575" y="0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1"/>
          <p:cNvGrpSpPr/>
          <p:nvPr/>
        </p:nvGrpSpPr>
        <p:grpSpPr>
          <a:xfrm>
            <a:off x="6128314" y="2172952"/>
            <a:ext cx="891016" cy="1263502"/>
            <a:chOff x="0" y="-34674"/>
            <a:chExt cx="1286495" cy="1820579"/>
          </a:xfrm>
        </p:grpSpPr>
        <p:sp>
          <p:nvSpPr>
            <p:cNvPr id="158" name="Google Shape;158;p1"/>
            <p:cNvSpPr txBox="1"/>
            <p:nvPr/>
          </p:nvSpPr>
          <p:spPr>
            <a:xfrm>
              <a:off x="28561" y="1165040"/>
              <a:ext cx="1257934" cy="6208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Medication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9" name="Google Shape;159;p1" descr="Shape, circle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0" y="-34674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1"/>
          <p:cNvGrpSpPr/>
          <p:nvPr/>
        </p:nvGrpSpPr>
        <p:grpSpPr>
          <a:xfrm>
            <a:off x="10759872" y="711181"/>
            <a:ext cx="1020273" cy="1246707"/>
            <a:chOff x="-120564" y="0"/>
            <a:chExt cx="1472112" cy="1892248"/>
          </a:xfrm>
        </p:grpSpPr>
        <p:sp>
          <p:nvSpPr>
            <p:cNvPr id="161" name="Google Shape;161;p1"/>
            <p:cNvSpPr txBox="1"/>
            <p:nvPr/>
          </p:nvSpPr>
          <p:spPr>
            <a:xfrm>
              <a:off x="-120564" y="1238249"/>
              <a:ext cx="1472112" cy="653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 in Shower/Bath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62" name="Google Shape;162;p1" descr="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905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1"/>
          <p:cNvGrpSpPr/>
          <p:nvPr/>
        </p:nvGrpSpPr>
        <p:grpSpPr>
          <a:xfrm>
            <a:off x="1535489" y="723323"/>
            <a:ext cx="892554" cy="1111269"/>
            <a:chOff x="0" y="1"/>
            <a:chExt cx="1276350" cy="1593369"/>
          </a:xfrm>
        </p:grpSpPr>
        <p:sp>
          <p:nvSpPr>
            <p:cNvPr id="164" name="Google Shape;164;p1"/>
            <p:cNvSpPr txBox="1"/>
            <p:nvPr/>
          </p:nvSpPr>
          <p:spPr>
            <a:xfrm>
              <a:off x="0" y="1151411"/>
              <a:ext cx="1257934" cy="4419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Early Labor at Home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65" name="Google Shape;165;p1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9050" y="1"/>
              <a:ext cx="1257300" cy="11979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"/>
          <p:cNvGrpSpPr/>
          <p:nvPr/>
        </p:nvGrpSpPr>
        <p:grpSpPr>
          <a:xfrm>
            <a:off x="2376656" y="3799628"/>
            <a:ext cx="1020254" cy="1224390"/>
            <a:chOff x="-142969" y="0"/>
            <a:chExt cx="1464300" cy="1910554"/>
          </a:xfrm>
        </p:grpSpPr>
        <p:sp>
          <p:nvSpPr>
            <p:cNvPr id="167" name="Google Shape;167;p1"/>
            <p:cNvSpPr txBox="1"/>
            <p:nvPr/>
          </p:nvSpPr>
          <p:spPr>
            <a:xfrm>
              <a:off x="-142969" y="1238254"/>
              <a:ext cx="1464300" cy="67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Nursing Support ASAP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68" name="Google Shape;168;p1" descr="Icon&#10;&#10;Description automatically generate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1"/>
          <p:cNvGrpSpPr/>
          <p:nvPr/>
        </p:nvGrpSpPr>
        <p:grpSpPr>
          <a:xfrm>
            <a:off x="1548810" y="3775564"/>
            <a:ext cx="865639" cy="1164267"/>
            <a:chOff x="0" y="0"/>
            <a:chExt cx="1257300" cy="1630260"/>
          </a:xfrm>
        </p:grpSpPr>
        <p:sp>
          <p:nvSpPr>
            <p:cNvPr id="170" name="Google Shape;170;p1"/>
            <p:cNvSpPr txBox="1"/>
            <p:nvPr/>
          </p:nvSpPr>
          <p:spPr>
            <a:xfrm>
              <a:off x="0" y="117306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Immediate </a:t>
              </a:r>
              <a:b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Skin-to-Skin 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1" name="Google Shape;171;p1" descr="Icon&#10;&#10;Description automatically generated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1"/>
          <p:cNvGrpSpPr/>
          <p:nvPr/>
        </p:nvGrpSpPr>
        <p:grpSpPr>
          <a:xfrm>
            <a:off x="3284264" y="3771967"/>
            <a:ext cx="1075635" cy="1157472"/>
            <a:chOff x="-184977" y="1"/>
            <a:chExt cx="1648363" cy="1665429"/>
          </a:xfrm>
        </p:grpSpPr>
        <p:sp>
          <p:nvSpPr>
            <p:cNvPr id="173" name="Google Shape;173;p1"/>
            <p:cNvSpPr txBox="1"/>
            <p:nvPr/>
          </p:nvSpPr>
          <p:spPr>
            <a:xfrm>
              <a:off x="-184977" y="1208230"/>
              <a:ext cx="1648363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Delayed Cord Clamping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74" name="Google Shape;174;p1"/>
            <p:cNvGrpSpPr/>
            <p:nvPr/>
          </p:nvGrpSpPr>
          <p:grpSpPr>
            <a:xfrm>
              <a:off x="9525" y="1"/>
              <a:ext cx="1247775" cy="1242856"/>
              <a:chOff x="0" y="1"/>
              <a:chExt cx="1247775" cy="1242856"/>
            </a:xfrm>
          </p:grpSpPr>
          <p:pic>
            <p:nvPicPr>
              <p:cNvPr id="175" name="Google Shape;175;p1" descr="Icon&#10;&#10;Description automatically generated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0" y="1"/>
                <a:ext cx="1247775" cy="12428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" descr="Clock with solid fill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571500" y="114300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7" name="Google Shape;177;p1"/>
          <p:cNvGrpSpPr/>
          <p:nvPr/>
        </p:nvGrpSpPr>
        <p:grpSpPr>
          <a:xfrm>
            <a:off x="5305145" y="5282935"/>
            <a:ext cx="984684" cy="1297633"/>
            <a:chOff x="9739236" y="4361511"/>
            <a:chExt cx="984684" cy="1297633"/>
          </a:xfrm>
        </p:grpSpPr>
        <p:sp>
          <p:nvSpPr>
            <p:cNvPr id="178" name="Google Shape;178;p1"/>
            <p:cNvSpPr txBox="1"/>
            <p:nvPr/>
          </p:nvSpPr>
          <p:spPr>
            <a:xfrm>
              <a:off x="9739236" y="5228257"/>
              <a:ext cx="984684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Controlled Cord Traction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9" name="Google Shape;179;p1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9801282" y="4361511"/>
              <a:ext cx="877233" cy="8772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1"/>
          <p:cNvGrpSpPr/>
          <p:nvPr/>
        </p:nvGrpSpPr>
        <p:grpSpPr>
          <a:xfrm>
            <a:off x="4790349" y="3764240"/>
            <a:ext cx="1742797" cy="1203708"/>
            <a:chOff x="-582008" y="0"/>
            <a:chExt cx="2426892" cy="1671558"/>
          </a:xfrm>
        </p:grpSpPr>
        <p:sp>
          <p:nvSpPr>
            <p:cNvPr id="181" name="Google Shape;181;p1"/>
            <p:cNvSpPr txBox="1"/>
            <p:nvPr/>
          </p:nvSpPr>
          <p:spPr>
            <a:xfrm>
              <a:off x="-582008" y="1214358"/>
              <a:ext cx="2426892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Natural Delivery </a:t>
              </a:r>
              <a:b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Placenta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2" name="Google Shape;182;p1" descr="Icon&#10;&#10;Description automatically generated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525" y="0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"/>
          <p:cNvGrpSpPr/>
          <p:nvPr/>
        </p:nvGrpSpPr>
        <p:grpSpPr>
          <a:xfrm>
            <a:off x="6121248" y="3753397"/>
            <a:ext cx="932694" cy="1181852"/>
            <a:chOff x="0" y="0"/>
            <a:chExt cx="1257300" cy="1633007"/>
          </a:xfrm>
        </p:grpSpPr>
        <p:sp>
          <p:nvSpPr>
            <p:cNvPr id="184" name="Google Shape;184;p1"/>
            <p:cNvSpPr txBox="1"/>
            <p:nvPr/>
          </p:nvSpPr>
          <p:spPr>
            <a:xfrm>
              <a:off x="0" y="1175807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Keep Placenta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5" name="Google Shape;185;p1" descr="Icon&#10;&#10;Description automatically generated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525" y="0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1"/>
          <p:cNvGrpSpPr/>
          <p:nvPr/>
        </p:nvGrpSpPr>
        <p:grpSpPr>
          <a:xfrm>
            <a:off x="4279037" y="3759935"/>
            <a:ext cx="902891" cy="1169458"/>
            <a:chOff x="0" y="0"/>
            <a:chExt cx="1257300" cy="1646732"/>
          </a:xfrm>
        </p:grpSpPr>
        <p:sp>
          <p:nvSpPr>
            <p:cNvPr id="187" name="Google Shape;187;p1"/>
            <p:cNvSpPr txBox="1"/>
            <p:nvPr/>
          </p:nvSpPr>
          <p:spPr>
            <a:xfrm>
              <a:off x="0" y="1189531"/>
              <a:ext cx="1257300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 Cut Cord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8" name="Google Shape;188;p1" descr="Icon&#10;&#10;Description automatically generated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1"/>
          <p:cNvGrpSpPr/>
          <p:nvPr/>
        </p:nvGrpSpPr>
        <p:grpSpPr>
          <a:xfrm>
            <a:off x="6997105" y="3800692"/>
            <a:ext cx="1051798" cy="1115075"/>
            <a:chOff x="-124204" y="0"/>
            <a:chExt cx="1509635" cy="1695450"/>
          </a:xfrm>
        </p:grpSpPr>
        <p:sp>
          <p:nvSpPr>
            <p:cNvPr id="190" name="Google Shape;190;p1"/>
            <p:cNvSpPr txBox="1"/>
            <p:nvPr/>
          </p:nvSpPr>
          <p:spPr>
            <a:xfrm>
              <a:off x="-124204" y="1238251"/>
              <a:ext cx="1509635" cy="457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/ Exams Done on Chest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1" name="Google Shape;191;p1"/>
            <p:cNvGrpSpPr/>
            <p:nvPr/>
          </p:nvGrpSpPr>
          <p:grpSpPr>
            <a:xfrm>
              <a:off x="0" y="0"/>
              <a:ext cx="1266825" cy="1266825"/>
              <a:chOff x="0" y="0"/>
              <a:chExt cx="1266825" cy="1266825"/>
            </a:xfrm>
          </p:grpSpPr>
          <p:pic>
            <p:nvPicPr>
              <p:cNvPr id="192" name="Google Shape;192;p1" descr="Icon&#10;&#10;Description automatically generated"/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0" y="0"/>
                <a:ext cx="1266825" cy="126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1" descr="Stethoscope outline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704850" y="228600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1" descr="Clock with solid fill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247650" y="190500"/>
                <a:ext cx="26670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5" name="Google Shape;195;p1"/>
          <p:cNvGrpSpPr/>
          <p:nvPr/>
        </p:nvGrpSpPr>
        <p:grpSpPr>
          <a:xfrm>
            <a:off x="7992618" y="3766396"/>
            <a:ext cx="881809" cy="1125307"/>
            <a:chOff x="0" y="0"/>
            <a:chExt cx="1257300" cy="1704975"/>
          </a:xfrm>
        </p:grpSpPr>
        <p:sp>
          <p:nvSpPr>
            <p:cNvPr id="196" name="Google Shape;196;p1"/>
            <p:cNvSpPr txBox="1"/>
            <p:nvPr/>
          </p:nvSpPr>
          <p:spPr>
            <a:xfrm>
              <a:off x="0" y="1247775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 Visitors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97" name="Google Shape;197;p1" descr="Icon&#10;&#10;Description automatically generated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9524" y="0"/>
              <a:ext cx="1247776" cy="1280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"/>
          <p:cNvGrpSpPr/>
          <p:nvPr/>
        </p:nvGrpSpPr>
        <p:grpSpPr>
          <a:xfrm>
            <a:off x="8896593" y="3778159"/>
            <a:ext cx="935964" cy="1291932"/>
            <a:chOff x="0" y="0"/>
            <a:chExt cx="1285875" cy="1858051"/>
          </a:xfrm>
        </p:grpSpPr>
        <p:sp>
          <p:nvSpPr>
            <p:cNvPr id="199" name="Google Shape;199;p1"/>
            <p:cNvSpPr txBox="1"/>
            <p:nvPr/>
          </p:nvSpPr>
          <p:spPr>
            <a:xfrm>
              <a:off x="0" y="1238251"/>
              <a:ext cx="1257900" cy="61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Baby in Room 24/7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0" name="Google Shape;200;p1" descr="Icon&#10;&#10;Description automatically generated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8100" y="0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"/>
          <p:cNvGrpSpPr/>
          <p:nvPr/>
        </p:nvGrpSpPr>
        <p:grpSpPr>
          <a:xfrm>
            <a:off x="1455821" y="5216349"/>
            <a:ext cx="1020448" cy="1292735"/>
            <a:chOff x="-54932" y="0"/>
            <a:chExt cx="1387105" cy="1743233"/>
          </a:xfrm>
        </p:grpSpPr>
        <p:sp>
          <p:nvSpPr>
            <p:cNvPr id="202" name="Google Shape;202;p1"/>
            <p:cNvSpPr txBox="1"/>
            <p:nvPr/>
          </p:nvSpPr>
          <p:spPr>
            <a:xfrm>
              <a:off x="-54932" y="1238250"/>
              <a:ext cx="1387105" cy="504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Vitamin K Delayed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03" name="Google Shape;203;p1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pic>
            <p:nvPicPr>
              <p:cNvPr id="204" name="Google Shape;204;p1" descr="Shape, circle&#10;&#10;Description automatically generate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1"/>
              <p:cNvSpPr txBox="1"/>
              <p:nvPr/>
            </p:nvSpPr>
            <p:spPr>
              <a:xfrm>
                <a:off x="781050" y="447675"/>
                <a:ext cx="314325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206" name="Google Shape;206;p1"/>
          <p:cNvGrpSpPr/>
          <p:nvPr/>
        </p:nvGrpSpPr>
        <p:grpSpPr>
          <a:xfrm>
            <a:off x="4368323" y="5263145"/>
            <a:ext cx="971871" cy="1245940"/>
            <a:chOff x="0" y="0"/>
            <a:chExt cx="1285875" cy="1733550"/>
          </a:xfrm>
        </p:grpSpPr>
        <p:pic>
          <p:nvPicPr>
            <p:cNvPr id="207" name="Google Shape;207;p1" descr="Shape, circle&#10;&#10;Description automatically generated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28575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"/>
            <p:cNvSpPr txBox="1"/>
            <p:nvPr/>
          </p:nvSpPr>
          <p:spPr>
            <a:xfrm>
              <a:off x="0" y="12763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Pacifiers or Artificial Nipples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9" name="Google Shape;209;p1"/>
          <p:cNvGrpSpPr/>
          <p:nvPr/>
        </p:nvGrpSpPr>
        <p:grpSpPr>
          <a:xfrm>
            <a:off x="3403877" y="5245794"/>
            <a:ext cx="951453" cy="1257299"/>
            <a:chOff x="0" y="0"/>
            <a:chExt cx="1266825" cy="1714500"/>
          </a:xfrm>
        </p:grpSpPr>
        <p:pic>
          <p:nvPicPr>
            <p:cNvPr id="210" name="Google Shape;210;p1" descr="Shape, circle&#10;&#10;Description automatically generated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"/>
            <p:cNvSpPr txBox="1"/>
            <p:nvPr/>
          </p:nvSpPr>
          <p:spPr>
            <a:xfrm>
              <a:off x="9525" y="125730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Formula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2" name="Google Shape;212;p1"/>
          <p:cNvGrpSpPr/>
          <p:nvPr/>
        </p:nvGrpSpPr>
        <p:grpSpPr>
          <a:xfrm>
            <a:off x="6241054" y="5252192"/>
            <a:ext cx="944300" cy="1250901"/>
            <a:chOff x="0" y="0"/>
            <a:chExt cx="1285875" cy="1695450"/>
          </a:xfrm>
        </p:grpSpPr>
        <p:pic>
          <p:nvPicPr>
            <p:cNvPr id="213" name="Google Shape;213;p1" descr="Shape, circle&#10;&#10;Description automatically generated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47625" y="0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Bath for Baby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" name="Google Shape;215;p1"/>
          <p:cNvGrpSpPr/>
          <p:nvPr/>
        </p:nvGrpSpPr>
        <p:grpSpPr>
          <a:xfrm>
            <a:off x="2445902" y="5216349"/>
            <a:ext cx="913878" cy="1257300"/>
            <a:chOff x="0" y="0"/>
            <a:chExt cx="1285875" cy="1695450"/>
          </a:xfrm>
        </p:grpSpPr>
        <p:sp>
          <p:nvSpPr>
            <p:cNvPr id="216" name="Google Shape;216;p1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Hepatitis B Delayed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17" name="Google Shape;217;p1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sp>
            <p:nvSpPr>
              <p:cNvPr id="218" name="Google Shape;218;p1"/>
              <p:cNvSpPr txBox="1"/>
              <p:nvPr/>
            </p:nvSpPr>
            <p:spPr>
              <a:xfrm>
                <a:off x="657225" y="447675"/>
                <a:ext cx="476250" cy="428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Hep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 </a:t>
                </a:r>
                <a:endParaRPr/>
              </a:p>
            </p:txBody>
          </p:sp>
          <p:pic>
            <p:nvPicPr>
              <p:cNvPr id="219" name="Google Shape;219;p1" descr="Shape, circle&#10;&#10;Description automatically generate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3" name="Google Shape;223;p1"/>
          <p:cNvGrpSpPr/>
          <p:nvPr/>
        </p:nvGrpSpPr>
        <p:grpSpPr>
          <a:xfrm>
            <a:off x="4274590" y="720847"/>
            <a:ext cx="1065603" cy="1257279"/>
            <a:chOff x="4248463" y="720847"/>
            <a:chExt cx="1065603" cy="1257279"/>
          </a:xfrm>
        </p:grpSpPr>
        <p:sp>
          <p:nvSpPr>
            <p:cNvPr id="224" name="Google Shape;224;p1"/>
            <p:cNvSpPr txBox="1"/>
            <p:nvPr/>
          </p:nvSpPr>
          <p:spPr>
            <a:xfrm>
              <a:off x="4248463" y="1562628"/>
              <a:ext cx="1065603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Natural Rupture of Membranes 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25" name="Google Shape;225;p1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326843" y="720847"/>
              <a:ext cx="881831" cy="8818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1"/>
          <p:cNvGrpSpPr/>
          <p:nvPr/>
        </p:nvGrpSpPr>
        <p:grpSpPr>
          <a:xfrm>
            <a:off x="7239571" y="5245533"/>
            <a:ext cx="966235" cy="1217842"/>
            <a:chOff x="0" y="0"/>
            <a:chExt cx="1257300" cy="1695450"/>
          </a:xfrm>
        </p:grpSpPr>
        <p:pic>
          <p:nvPicPr>
            <p:cNvPr id="227" name="Google Shape;227;p1" descr="Shape, circle&#10;&#10;Description automatically generated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32343" y="0"/>
              <a:ext cx="1215432" cy="1215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Eye Ointment Waived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9" name="Google Shape;229;p1"/>
          <p:cNvGrpSpPr/>
          <p:nvPr/>
        </p:nvGrpSpPr>
        <p:grpSpPr>
          <a:xfrm>
            <a:off x="9920419" y="703256"/>
            <a:ext cx="966224" cy="1217875"/>
            <a:chOff x="6971257" y="1592834"/>
            <a:chExt cx="1020300" cy="1280087"/>
          </a:xfrm>
        </p:grpSpPr>
        <p:pic>
          <p:nvPicPr>
            <p:cNvPr id="230" name="Google Shape;230;p1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7028638" y="1592834"/>
              <a:ext cx="905688" cy="905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"/>
            <p:cNvSpPr txBox="1"/>
            <p:nvPr/>
          </p:nvSpPr>
          <p:spPr>
            <a:xfrm>
              <a:off x="6971257" y="2498521"/>
              <a:ext cx="1020300" cy="37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Birth Ball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"/>
          <p:cNvGrpSpPr/>
          <p:nvPr/>
        </p:nvGrpSpPr>
        <p:grpSpPr>
          <a:xfrm>
            <a:off x="453435" y="3692468"/>
            <a:ext cx="634050" cy="2980064"/>
            <a:chOff x="401128" y="966159"/>
            <a:chExt cx="634050" cy="1940944"/>
          </a:xfrm>
        </p:grpSpPr>
        <p:sp>
          <p:nvSpPr>
            <p:cNvPr id="237" name="Google Shape;237;p2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After Birth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9" name="Google Shape;239;p2"/>
          <p:cNvGrpSpPr/>
          <p:nvPr/>
        </p:nvGrpSpPr>
        <p:grpSpPr>
          <a:xfrm>
            <a:off x="2328517" y="3799628"/>
            <a:ext cx="1124543" cy="1224427"/>
            <a:chOff x="-212060" y="0"/>
            <a:chExt cx="1613978" cy="1910611"/>
          </a:xfrm>
        </p:grpSpPr>
        <p:pic>
          <p:nvPicPr>
            <p:cNvPr id="240" name="Google Shape;240;p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"/>
            <p:cNvSpPr txBox="1"/>
            <p:nvPr/>
          </p:nvSpPr>
          <p:spPr>
            <a:xfrm>
              <a:off x="-212060" y="1238250"/>
              <a:ext cx="1613978" cy="672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Nursing </a:t>
              </a:r>
              <a:b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 ASAP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1537707" y="3775564"/>
            <a:ext cx="916425" cy="1164267"/>
            <a:chOff x="-51077" y="0"/>
            <a:chExt cx="1331063" cy="1630260"/>
          </a:xfrm>
        </p:grpSpPr>
        <p:sp>
          <p:nvSpPr>
            <p:cNvPr id="243" name="Google Shape;243;p2"/>
            <p:cNvSpPr txBox="1"/>
            <p:nvPr/>
          </p:nvSpPr>
          <p:spPr>
            <a:xfrm>
              <a:off x="-51077" y="1173060"/>
              <a:ext cx="1331063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Immediate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Skin-to-Skin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4" name="Google Shape;244;p2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482" cy="1218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"/>
          <p:cNvGrpSpPr/>
          <p:nvPr/>
        </p:nvGrpSpPr>
        <p:grpSpPr>
          <a:xfrm>
            <a:off x="3284264" y="3771967"/>
            <a:ext cx="1075635" cy="1157472"/>
            <a:chOff x="-184977" y="1"/>
            <a:chExt cx="1648363" cy="1665429"/>
          </a:xfrm>
        </p:grpSpPr>
        <p:sp>
          <p:nvSpPr>
            <p:cNvPr id="246" name="Google Shape;246;p2"/>
            <p:cNvSpPr txBox="1"/>
            <p:nvPr/>
          </p:nvSpPr>
          <p:spPr>
            <a:xfrm>
              <a:off x="-184977" y="1208230"/>
              <a:ext cx="1648363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Delayed Cord Clamping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7" name="Google Shape;247;p2"/>
            <p:cNvGrpSpPr/>
            <p:nvPr/>
          </p:nvGrpSpPr>
          <p:grpSpPr>
            <a:xfrm>
              <a:off x="9525" y="1"/>
              <a:ext cx="1247775" cy="1242856"/>
              <a:chOff x="0" y="1"/>
              <a:chExt cx="1247775" cy="1242856"/>
            </a:xfrm>
          </p:grpSpPr>
          <p:pic>
            <p:nvPicPr>
              <p:cNvPr id="248" name="Google Shape;248;p2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1"/>
                <a:ext cx="1247775" cy="12428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" descr="Clock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1500" y="114300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2"/>
          <p:cNvGrpSpPr/>
          <p:nvPr/>
        </p:nvGrpSpPr>
        <p:grpSpPr>
          <a:xfrm>
            <a:off x="6138666" y="3799628"/>
            <a:ext cx="896051" cy="1092075"/>
            <a:chOff x="0" y="0"/>
            <a:chExt cx="1257300" cy="1633007"/>
          </a:xfrm>
        </p:grpSpPr>
        <p:sp>
          <p:nvSpPr>
            <p:cNvPr id="251" name="Google Shape;251;p2"/>
            <p:cNvSpPr txBox="1"/>
            <p:nvPr/>
          </p:nvSpPr>
          <p:spPr>
            <a:xfrm>
              <a:off x="0" y="1175807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Keep Placenta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52" name="Google Shape;252;p2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25" y="0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2"/>
          <p:cNvGrpSpPr/>
          <p:nvPr/>
        </p:nvGrpSpPr>
        <p:grpSpPr>
          <a:xfrm>
            <a:off x="4315133" y="3759935"/>
            <a:ext cx="902891" cy="1169458"/>
            <a:chOff x="0" y="0"/>
            <a:chExt cx="1257300" cy="1646732"/>
          </a:xfrm>
        </p:grpSpPr>
        <p:sp>
          <p:nvSpPr>
            <p:cNvPr id="254" name="Google Shape;254;p2"/>
            <p:cNvSpPr txBox="1"/>
            <p:nvPr/>
          </p:nvSpPr>
          <p:spPr>
            <a:xfrm>
              <a:off x="0" y="1189531"/>
              <a:ext cx="1257300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 Cut Cord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55" name="Google Shape;255;p2" descr="Icon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" y="0"/>
              <a:ext cx="1247339" cy="12473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2"/>
          <p:cNvGrpSpPr/>
          <p:nvPr/>
        </p:nvGrpSpPr>
        <p:grpSpPr>
          <a:xfrm>
            <a:off x="6962269" y="3800692"/>
            <a:ext cx="1051798" cy="1115075"/>
            <a:chOff x="-124204" y="0"/>
            <a:chExt cx="1509635" cy="1695450"/>
          </a:xfrm>
        </p:grpSpPr>
        <p:sp>
          <p:nvSpPr>
            <p:cNvPr id="257" name="Google Shape;257;p2"/>
            <p:cNvSpPr txBox="1"/>
            <p:nvPr/>
          </p:nvSpPr>
          <p:spPr>
            <a:xfrm>
              <a:off x="-124204" y="1238251"/>
              <a:ext cx="1509635" cy="457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/ Exams Done on Chest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8" name="Google Shape;258;p2"/>
            <p:cNvGrpSpPr/>
            <p:nvPr/>
          </p:nvGrpSpPr>
          <p:grpSpPr>
            <a:xfrm>
              <a:off x="0" y="0"/>
              <a:ext cx="1266825" cy="1266825"/>
              <a:chOff x="0" y="0"/>
              <a:chExt cx="1266825" cy="1266825"/>
            </a:xfrm>
          </p:grpSpPr>
          <p:pic>
            <p:nvPicPr>
              <p:cNvPr id="259" name="Google Shape;259;p2" descr="Ico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0" y="0"/>
                <a:ext cx="1266825" cy="126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2" descr="Stethoscope outline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04850" y="228600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" descr="Clock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47650" y="190500"/>
                <a:ext cx="26670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2" name="Google Shape;262;p2"/>
          <p:cNvGrpSpPr/>
          <p:nvPr/>
        </p:nvGrpSpPr>
        <p:grpSpPr>
          <a:xfrm>
            <a:off x="7949073" y="3766396"/>
            <a:ext cx="881809" cy="1125307"/>
            <a:chOff x="0" y="0"/>
            <a:chExt cx="1257300" cy="1704975"/>
          </a:xfrm>
        </p:grpSpPr>
        <p:sp>
          <p:nvSpPr>
            <p:cNvPr id="263" name="Google Shape;263;p2"/>
            <p:cNvSpPr txBox="1"/>
            <p:nvPr/>
          </p:nvSpPr>
          <p:spPr>
            <a:xfrm>
              <a:off x="0" y="1247775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 Visitors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64" name="Google Shape;264;p2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524" y="0"/>
              <a:ext cx="1247776" cy="1280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" name="Google Shape;265;p2"/>
          <p:cNvGrpSpPr/>
          <p:nvPr/>
        </p:nvGrpSpPr>
        <p:grpSpPr>
          <a:xfrm>
            <a:off x="8853048" y="3778159"/>
            <a:ext cx="935964" cy="1291932"/>
            <a:chOff x="0" y="0"/>
            <a:chExt cx="1285875" cy="1858051"/>
          </a:xfrm>
        </p:grpSpPr>
        <p:sp>
          <p:nvSpPr>
            <p:cNvPr id="266" name="Google Shape;266;p2"/>
            <p:cNvSpPr txBox="1"/>
            <p:nvPr/>
          </p:nvSpPr>
          <p:spPr>
            <a:xfrm>
              <a:off x="0" y="1238251"/>
              <a:ext cx="1257900" cy="61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Baby in Room 24/7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67" name="Google Shape;267;p2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100" y="0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2"/>
          <p:cNvGrpSpPr/>
          <p:nvPr/>
        </p:nvGrpSpPr>
        <p:grpSpPr>
          <a:xfrm>
            <a:off x="9727759" y="3760660"/>
            <a:ext cx="953865" cy="1140840"/>
            <a:chOff x="-129063" y="0"/>
            <a:chExt cx="1405413" cy="1643451"/>
          </a:xfrm>
        </p:grpSpPr>
        <p:sp>
          <p:nvSpPr>
            <p:cNvPr id="269" name="Google Shape;269;p2"/>
            <p:cNvSpPr txBox="1"/>
            <p:nvPr/>
          </p:nvSpPr>
          <p:spPr>
            <a:xfrm>
              <a:off x="0" y="1186251"/>
              <a:ext cx="1257301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Eye Ointment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0" name="Google Shape;270;p2"/>
            <p:cNvGrpSpPr/>
            <p:nvPr/>
          </p:nvGrpSpPr>
          <p:grpSpPr>
            <a:xfrm>
              <a:off x="-129063" y="0"/>
              <a:ext cx="1405413" cy="1359693"/>
              <a:chOff x="-138588" y="0"/>
              <a:chExt cx="1405413" cy="1359693"/>
            </a:xfrm>
          </p:grpSpPr>
          <p:pic>
            <p:nvPicPr>
              <p:cNvPr id="271" name="Google Shape;271;p2" descr="Icon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0" y="0"/>
                <a:ext cx="1266825" cy="126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2" descr="Logo&#10;&#10;Description automatically generated with medium confidence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7796532">
                <a:off x="0" y="542925"/>
                <a:ext cx="678180" cy="6781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3" name="Google Shape;273;p2"/>
          <p:cNvGrpSpPr/>
          <p:nvPr/>
        </p:nvGrpSpPr>
        <p:grpSpPr>
          <a:xfrm>
            <a:off x="1455821" y="5216349"/>
            <a:ext cx="1020448" cy="1292735"/>
            <a:chOff x="-54932" y="0"/>
            <a:chExt cx="1387105" cy="1743233"/>
          </a:xfrm>
        </p:grpSpPr>
        <p:sp>
          <p:nvSpPr>
            <p:cNvPr id="274" name="Google Shape;274;p2"/>
            <p:cNvSpPr txBox="1"/>
            <p:nvPr/>
          </p:nvSpPr>
          <p:spPr>
            <a:xfrm>
              <a:off x="-54932" y="1238250"/>
              <a:ext cx="1387105" cy="504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Vitamin K Delayed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5" name="Google Shape;275;p2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pic>
            <p:nvPicPr>
              <p:cNvPr id="276" name="Google Shape;276;p2" descr="Shape, circle&#10;&#10;Description automatically generated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7" name="Google Shape;277;p2"/>
              <p:cNvSpPr txBox="1"/>
              <p:nvPr/>
            </p:nvSpPr>
            <p:spPr>
              <a:xfrm>
                <a:off x="781050" y="447675"/>
                <a:ext cx="314325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278" name="Google Shape;278;p2"/>
          <p:cNvGrpSpPr/>
          <p:nvPr/>
        </p:nvGrpSpPr>
        <p:grpSpPr>
          <a:xfrm>
            <a:off x="4316069" y="5263145"/>
            <a:ext cx="971871" cy="1245940"/>
            <a:chOff x="0" y="0"/>
            <a:chExt cx="1285875" cy="1733550"/>
          </a:xfrm>
        </p:grpSpPr>
        <p:pic>
          <p:nvPicPr>
            <p:cNvPr id="279" name="Google Shape;279;p2" descr="Shape, circle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8575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2"/>
            <p:cNvSpPr txBox="1"/>
            <p:nvPr/>
          </p:nvSpPr>
          <p:spPr>
            <a:xfrm>
              <a:off x="0" y="12763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Pacifiers or Artificial Nipples</a:t>
              </a:r>
              <a:endPara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3377750" y="5245794"/>
            <a:ext cx="951453" cy="1257299"/>
            <a:chOff x="0" y="0"/>
            <a:chExt cx="1266825" cy="1714500"/>
          </a:xfrm>
        </p:grpSpPr>
        <p:pic>
          <p:nvPicPr>
            <p:cNvPr id="282" name="Google Shape;282;p2" descr="Shape, circle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"/>
            <p:cNvSpPr txBox="1"/>
            <p:nvPr/>
          </p:nvSpPr>
          <p:spPr>
            <a:xfrm>
              <a:off x="9525" y="125730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Formula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4" name="Google Shape;284;p2"/>
          <p:cNvGrpSpPr/>
          <p:nvPr/>
        </p:nvGrpSpPr>
        <p:grpSpPr>
          <a:xfrm>
            <a:off x="5263876" y="5263145"/>
            <a:ext cx="944300" cy="1250901"/>
            <a:chOff x="0" y="0"/>
            <a:chExt cx="1285875" cy="1695450"/>
          </a:xfrm>
        </p:grpSpPr>
        <p:pic>
          <p:nvPicPr>
            <p:cNvPr id="285" name="Google Shape;285;p2" descr="Shape, circle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25" y="0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Bath for Baby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2445902" y="5216349"/>
            <a:ext cx="913878" cy="1257300"/>
            <a:chOff x="0" y="0"/>
            <a:chExt cx="1285875" cy="1695450"/>
          </a:xfrm>
        </p:grpSpPr>
        <p:sp>
          <p:nvSpPr>
            <p:cNvPr id="288" name="Google Shape;288;p2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Hepatitis B Delayed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9" name="Google Shape;289;p2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sp>
            <p:nvSpPr>
              <p:cNvPr id="290" name="Google Shape;290;p2"/>
              <p:cNvSpPr txBox="1"/>
              <p:nvPr/>
            </p:nvSpPr>
            <p:spPr>
              <a:xfrm>
                <a:off x="657225" y="447675"/>
                <a:ext cx="476250" cy="428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Hep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 </a:t>
                </a:r>
                <a:endParaRPr/>
              </a:p>
            </p:txBody>
          </p:sp>
          <p:pic>
            <p:nvPicPr>
              <p:cNvPr id="291" name="Google Shape;291;p2" descr="Shape, circle&#10;&#10;Description automatically generated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2" name="Google Shape;292;p2"/>
          <p:cNvGrpSpPr/>
          <p:nvPr/>
        </p:nvGrpSpPr>
        <p:grpSpPr>
          <a:xfrm>
            <a:off x="5237896" y="3806797"/>
            <a:ext cx="968967" cy="1223299"/>
            <a:chOff x="0" y="0"/>
            <a:chExt cx="1257300" cy="1714500"/>
          </a:xfrm>
        </p:grpSpPr>
        <p:pic>
          <p:nvPicPr>
            <p:cNvPr id="293" name="Google Shape;293;p2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181100" cy="118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2"/>
            <p:cNvSpPr txBox="1"/>
            <p:nvPr/>
          </p:nvSpPr>
          <p:spPr>
            <a:xfrm>
              <a:off x="0" y="125730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Vaginal Swab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5" name="Google Shape;295;p2"/>
          <p:cNvSpPr txBox="1"/>
          <p:nvPr/>
        </p:nvSpPr>
        <p:spPr>
          <a:xfrm>
            <a:off x="2426481" y="3075400"/>
            <a:ext cx="1020448" cy="374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Extra Drugs to Relax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454197" y="2186846"/>
            <a:ext cx="907644" cy="907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"/>
          <p:cNvGrpSpPr/>
          <p:nvPr/>
        </p:nvGrpSpPr>
        <p:grpSpPr>
          <a:xfrm>
            <a:off x="401128" y="700831"/>
            <a:ext cx="634050" cy="2728168"/>
            <a:chOff x="401128" y="966159"/>
            <a:chExt cx="634050" cy="1940944"/>
          </a:xfrm>
        </p:grpSpPr>
        <p:sp>
          <p:nvSpPr>
            <p:cNvPr id="298" name="Google Shape;298;p2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During Cesarean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>
            <a:off x="1462858" y="786429"/>
            <a:ext cx="1020448" cy="1258903"/>
            <a:chOff x="6028565" y="1625502"/>
            <a:chExt cx="1020448" cy="1258903"/>
          </a:xfrm>
        </p:grpSpPr>
        <p:pic>
          <p:nvPicPr>
            <p:cNvPr id="304" name="Google Shape;304;p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133423" y="1625502"/>
              <a:ext cx="872389" cy="872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"/>
            <p:cNvSpPr txBox="1"/>
            <p:nvPr/>
          </p:nvSpPr>
          <p:spPr>
            <a:xfrm>
              <a:off x="6028565" y="2509923"/>
              <a:ext cx="1020448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Clear Curtain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6" name="Google Shape;306;p2"/>
          <p:cNvGrpSpPr/>
          <p:nvPr/>
        </p:nvGrpSpPr>
        <p:grpSpPr>
          <a:xfrm>
            <a:off x="2421320" y="786429"/>
            <a:ext cx="1075633" cy="1120172"/>
            <a:chOff x="-105480" y="10403"/>
            <a:chExt cx="1492178" cy="1614409"/>
          </a:xfrm>
        </p:grpSpPr>
        <p:sp>
          <p:nvSpPr>
            <p:cNvPr id="307" name="Google Shape;307;p2"/>
            <p:cNvSpPr txBox="1"/>
            <p:nvPr/>
          </p:nvSpPr>
          <p:spPr>
            <a:xfrm>
              <a:off x="-105480" y="1247775"/>
              <a:ext cx="1492178" cy="377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Dimmed Lights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08" name="Google Shape;308;p2" descr="Icon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0" y="10403"/>
              <a:ext cx="1246897" cy="12468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9" name="Google Shape;309;p2"/>
          <p:cNvGrpSpPr/>
          <p:nvPr/>
        </p:nvGrpSpPr>
        <p:grpSpPr>
          <a:xfrm>
            <a:off x="3345171" y="746214"/>
            <a:ext cx="1020448" cy="1294790"/>
            <a:chOff x="6070288" y="1607938"/>
            <a:chExt cx="1020448" cy="1294790"/>
          </a:xfrm>
        </p:grpSpPr>
        <p:pic>
          <p:nvPicPr>
            <p:cNvPr id="310" name="Google Shape;310;p2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1170" y="1607938"/>
              <a:ext cx="897011" cy="897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2"/>
            <p:cNvSpPr txBox="1"/>
            <p:nvPr/>
          </p:nvSpPr>
          <p:spPr>
            <a:xfrm>
              <a:off x="6070288" y="2528246"/>
              <a:ext cx="1020448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Music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2" name="Google Shape;312;p2"/>
          <p:cNvGrpSpPr/>
          <p:nvPr/>
        </p:nvGrpSpPr>
        <p:grpSpPr>
          <a:xfrm>
            <a:off x="3384904" y="2187399"/>
            <a:ext cx="891016" cy="1386613"/>
            <a:chOff x="0" y="-34674"/>
            <a:chExt cx="1286495" cy="1997969"/>
          </a:xfrm>
        </p:grpSpPr>
        <p:sp>
          <p:nvSpPr>
            <p:cNvPr id="313" name="Google Shape;313;p2"/>
            <p:cNvSpPr txBox="1"/>
            <p:nvPr/>
          </p:nvSpPr>
          <p:spPr>
            <a:xfrm>
              <a:off x="28561" y="1165040"/>
              <a:ext cx="1257934" cy="798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Medication w/out Asking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14" name="Google Shape;314;p2" descr="Shape, circle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-34674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p2"/>
          <p:cNvGrpSpPr/>
          <p:nvPr/>
        </p:nvGrpSpPr>
        <p:grpSpPr>
          <a:xfrm>
            <a:off x="4291669" y="775881"/>
            <a:ext cx="1020448" cy="1264887"/>
            <a:chOff x="7915159" y="1636124"/>
            <a:chExt cx="1020448" cy="1264887"/>
          </a:xfrm>
        </p:grpSpPr>
        <p:pic>
          <p:nvPicPr>
            <p:cNvPr id="316" name="Google Shape;316;p2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003185" y="1636124"/>
              <a:ext cx="844397" cy="844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"/>
            <p:cNvSpPr txBox="1"/>
            <p:nvPr/>
          </p:nvSpPr>
          <p:spPr>
            <a:xfrm>
              <a:off x="7915159" y="2526529"/>
              <a:ext cx="1020448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Epidural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Only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18" name="Google Shape;318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701503" y="3724818"/>
            <a:ext cx="937009" cy="93700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"/>
          <p:cNvSpPr txBox="1"/>
          <p:nvPr/>
        </p:nvSpPr>
        <p:spPr>
          <a:xfrm>
            <a:off x="10501203" y="4650294"/>
            <a:ext cx="1289479" cy="317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Baby While Transferred to Recovery Room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0" name="Google Shape;320;p2"/>
          <p:cNvGrpSpPr/>
          <p:nvPr/>
        </p:nvGrpSpPr>
        <p:grpSpPr>
          <a:xfrm>
            <a:off x="1445762" y="2175013"/>
            <a:ext cx="1020448" cy="1415012"/>
            <a:chOff x="4201531" y="2368077"/>
            <a:chExt cx="1020448" cy="1415012"/>
          </a:xfrm>
        </p:grpSpPr>
        <p:sp>
          <p:nvSpPr>
            <p:cNvPr id="321" name="Google Shape;321;p2"/>
            <p:cNvSpPr txBox="1"/>
            <p:nvPr/>
          </p:nvSpPr>
          <p:spPr>
            <a:xfrm>
              <a:off x="4201531" y="3229091"/>
              <a:ext cx="1020448" cy="553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 Side Conversations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22" name="Google Shape;322;p2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290354" y="2368077"/>
              <a:ext cx="902891" cy="902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2"/>
          <p:cNvGrpSpPr/>
          <p:nvPr/>
        </p:nvGrpSpPr>
        <p:grpSpPr>
          <a:xfrm>
            <a:off x="5092752" y="780838"/>
            <a:ext cx="1252783" cy="1243236"/>
            <a:chOff x="4140186" y="1597305"/>
            <a:chExt cx="1252783" cy="1243236"/>
          </a:xfrm>
        </p:grpSpPr>
        <p:sp>
          <p:nvSpPr>
            <p:cNvPr id="324" name="Google Shape;324;p2"/>
            <p:cNvSpPr txBox="1"/>
            <p:nvPr/>
          </p:nvSpPr>
          <p:spPr>
            <a:xfrm>
              <a:off x="4140186" y="2466059"/>
              <a:ext cx="1252783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Monitoring Devices to be place in unobstructive areas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25" name="Google Shape;325;p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322049" y="1597305"/>
              <a:ext cx="844397" cy="844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2"/>
          <p:cNvSpPr txBox="1"/>
          <p:nvPr/>
        </p:nvSpPr>
        <p:spPr>
          <a:xfrm>
            <a:off x="401127" y="150632"/>
            <a:ext cx="86732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highlight>
                  <a:srgbClr val="C4B4D4"/>
                </a:highlight>
                <a:latin typeface="Calibri"/>
                <a:ea typeface="Calibri"/>
                <a:cs typeface="Calibri"/>
                <a:sym typeface="Calibri"/>
              </a:rPr>
              <a:t>YOUR FULL NAME’s </a:t>
            </a: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GENTLE CESAREAN BIRTH PREFERENCES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69B8BF-7028-871F-3150-8D1E1B4A43A1}"/>
              </a:ext>
            </a:extLst>
          </p:cNvPr>
          <p:cNvGrpSpPr/>
          <p:nvPr/>
        </p:nvGrpSpPr>
        <p:grpSpPr>
          <a:xfrm>
            <a:off x="6213958" y="717524"/>
            <a:ext cx="1272576" cy="1306550"/>
            <a:chOff x="4430039" y="647463"/>
            <a:chExt cx="1289479" cy="1378447"/>
          </a:xfrm>
        </p:grpSpPr>
        <p:sp>
          <p:nvSpPr>
            <p:cNvPr id="3" name="Google Shape;319;p2">
              <a:extLst>
                <a:ext uri="{FF2B5EF4-FFF2-40B4-BE49-F238E27FC236}">
                  <a16:creationId xmlns:a16="http://schemas.microsoft.com/office/drawing/2014/main" id="{C8BA685A-D641-0E29-4D0E-C208AE394F14}"/>
                </a:ext>
              </a:extLst>
            </p:cNvPr>
            <p:cNvSpPr txBox="1"/>
            <p:nvPr/>
          </p:nvSpPr>
          <p:spPr>
            <a:xfrm>
              <a:off x="4430039" y="1708534"/>
              <a:ext cx="1289479" cy="317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 to Pray Right Before Surgery Starts</a:t>
              </a:r>
              <a:endParaRPr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68C728-9F97-60B7-7ABD-77E34CE22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501331" y="647463"/>
              <a:ext cx="1091027" cy="108029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A39941-8386-5CB1-9BD9-3ACC2C4F4A9F}"/>
              </a:ext>
            </a:extLst>
          </p:cNvPr>
          <p:cNvGrpSpPr/>
          <p:nvPr/>
        </p:nvGrpSpPr>
        <p:grpSpPr>
          <a:xfrm>
            <a:off x="7295144" y="717524"/>
            <a:ext cx="1272576" cy="1323244"/>
            <a:chOff x="5536469" y="683251"/>
            <a:chExt cx="1272576" cy="13232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BD96B1-9F34-24DE-D7E9-C4D4FAC7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650732" y="683251"/>
              <a:ext cx="1023449" cy="1044508"/>
            </a:xfrm>
            <a:prstGeom prst="rect">
              <a:avLst/>
            </a:prstGeom>
          </p:spPr>
        </p:pic>
        <p:sp>
          <p:nvSpPr>
            <p:cNvPr id="7" name="Google Shape;319;p2">
              <a:extLst>
                <a:ext uri="{FF2B5EF4-FFF2-40B4-BE49-F238E27FC236}">
                  <a16:creationId xmlns:a16="http://schemas.microsoft.com/office/drawing/2014/main" id="{602B98FB-DE7D-14EA-42F7-79C98E51BD51}"/>
                </a:ext>
              </a:extLst>
            </p:cNvPr>
            <p:cNvSpPr txBox="1"/>
            <p:nvPr/>
          </p:nvSpPr>
          <p:spPr>
            <a:xfrm>
              <a:off x="5536469" y="1698731"/>
              <a:ext cx="1272576" cy="307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Doula Support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the OR</a:t>
              </a:r>
              <a:endParaRPr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"/>
          <p:cNvSpPr txBox="1">
            <a:spLocks noGrp="1"/>
          </p:cNvSpPr>
          <p:nvPr>
            <p:ph type="title"/>
          </p:nvPr>
        </p:nvSpPr>
        <p:spPr>
          <a:xfrm>
            <a:off x="453435" y="325692"/>
            <a:ext cx="10515600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Additional/Alternative Preferences</a:t>
            </a:r>
            <a:endParaRPr/>
          </a:p>
        </p:txBody>
      </p:sp>
      <p:grpSp>
        <p:nvGrpSpPr>
          <p:cNvPr id="332" name="Google Shape;332;p3"/>
          <p:cNvGrpSpPr/>
          <p:nvPr/>
        </p:nvGrpSpPr>
        <p:grpSpPr>
          <a:xfrm>
            <a:off x="1578113" y="2621323"/>
            <a:ext cx="872489" cy="1310508"/>
            <a:chOff x="0" y="0"/>
            <a:chExt cx="1257300" cy="1859003"/>
          </a:xfrm>
        </p:grpSpPr>
        <p:pic>
          <p:nvPicPr>
            <p:cNvPr id="333" name="Google Shape;333;p3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3"/>
            <p:cNvSpPr txBox="1"/>
            <p:nvPr/>
          </p:nvSpPr>
          <p:spPr>
            <a:xfrm>
              <a:off x="0" y="1247774"/>
              <a:ext cx="1257300" cy="611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Cervical Exams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5" name="Google Shape;335;p3"/>
          <p:cNvGrpSpPr/>
          <p:nvPr/>
        </p:nvGrpSpPr>
        <p:grpSpPr>
          <a:xfrm>
            <a:off x="1545371" y="1371059"/>
            <a:ext cx="878476" cy="1250799"/>
            <a:chOff x="-8824" y="-37398"/>
            <a:chExt cx="1294699" cy="1915083"/>
          </a:xfrm>
        </p:grpSpPr>
        <p:sp>
          <p:nvSpPr>
            <p:cNvPr id="336" name="Google Shape;336;p3"/>
            <p:cNvSpPr txBox="1"/>
            <p:nvPr/>
          </p:nvSpPr>
          <p:spPr>
            <a:xfrm>
              <a:off x="0" y="1217985"/>
              <a:ext cx="1257300" cy="65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Nitrous Oxide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7" name="Google Shape;337;p3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8824" y="-37398"/>
              <a:ext cx="1294699" cy="1294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"/>
          <p:cNvGrpSpPr/>
          <p:nvPr/>
        </p:nvGrpSpPr>
        <p:grpSpPr>
          <a:xfrm>
            <a:off x="2470340" y="1360661"/>
            <a:ext cx="853100" cy="1251953"/>
            <a:chOff x="0" y="0"/>
            <a:chExt cx="1266825" cy="1902085"/>
          </a:xfrm>
        </p:grpSpPr>
        <p:sp>
          <p:nvSpPr>
            <p:cNvPr id="339" name="Google Shape;339;p3"/>
            <p:cNvSpPr txBox="1"/>
            <p:nvPr/>
          </p:nvSpPr>
          <p:spPr>
            <a:xfrm>
              <a:off x="0" y="1247441"/>
              <a:ext cx="1257935" cy="654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Directed Pushing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40" name="Google Shape;340;p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25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3"/>
          <p:cNvGrpSpPr/>
          <p:nvPr/>
        </p:nvGrpSpPr>
        <p:grpSpPr>
          <a:xfrm>
            <a:off x="3360269" y="1359389"/>
            <a:ext cx="924657" cy="1279121"/>
            <a:chOff x="0" y="0"/>
            <a:chExt cx="1334134" cy="1910348"/>
          </a:xfrm>
        </p:grpSpPr>
        <p:sp>
          <p:nvSpPr>
            <p:cNvPr id="342" name="Google Shape;342;p3"/>
            <p:cNvSpPr txBox="1"/>
            <p:nvPr/>
          </p:nvSpPr>
          <p:spPr>
            <a:xfrm>
              <a:off x="76199" y="1266825"/>
              <a:ext cx="1257935" cy="6435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Ice Chips/ Popsicles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43" name="Google Shape;343;p3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26422" cy="1226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3"/>
          <p:cNvGrpSpPr/>
          <p:nvPr/>
        </p:nvGrpSpPr>
        <p:grpSpPr>
          <a:xfrm>
            <a:off x="401128" y="1312724"/>
            <a:ext cx="634050" cy="2471153"/>
            <a:chOff x="401128" y="966159"/>
            <a:chExt cx="634050" cy="1940944"/>
          </a:xfrm>
        </p:grpSpPr>
        <p:sp>
          <p:nvSpPr>
            <p:cNvPr id="345" name="Google Shape;345;p3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During Labor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47" name="Google Shape;347;p3"/>
          <p:cNvGrpSpPr/>
          <p:nvPr/>
        </p:nvGrpSpPr>
        <p:grpSpPr>
          <a:xfrm>
            <a:off x="453435" y="3930232"/>
            <a:ext cx="634050" cy="2735262"/>
            <a:chOff x="401128" y="966159"/>
            <a:chExt cx="634050" cy="1940944"/>
          </a:xfrm>
        </p:grpSpPr>
        <p:sp>
          <p:nvSpPr>
            <p:cNvPr id="348" name="Google Shape;348;p3"/>
            <p:cNvSpPr/>
            <p:nvPr/>
          </p:nvSpPr>
          <p:spPr>
            <a:xfrm>
              <a:off x="793638" y="966159"/>
              <a:ext cx="241539" cy="194094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 txBox="1"/>
            <p:nvPr/>
          </p:nvSpPr>
          <p:spPr>
            <a:xfrm rot="-5400000">
              <a:off x="-384678" y="1751964"/>
              <a:ext cx="1940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97979"/>
                  </a:solidFill>
                  <a:latin typeface="Bitter"/>
                  <a:ea typeface="Bitter"/>
                  <a:cs typeface="Bitter"/>
                  <a:sym typeface="Bitter"/>
                </a:rPr>
                <a:t>After Birth</a:t>
              </a:r>
              <a:endParaRPr sz="1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50" name="Google Shape;350;p3"/>
          <p:cNvGrpSpPr/>
          <p:nvPr/>
        </p:nvGrpSpPr>
        <p:grpSpPr>
          <a:xfrm>
            <a:off x="3399470" y="4005844"/>
            <a:ext cx="923316" cy="1241940"/>
            <a:chOff x="3349149" y="4384668"/>
            <a:chExt cx="923316" cy="1241940"/>
          </a:xfrm>
        </p:grpSpPr>
        <p:sp>
          <p:nvSpPr>
            <p:cNvPr id="351" name="Google Shape;351;p3"/>
            <p:cNvSpPr txBox="1"/>
            <p:nvPr/>
          </p:nvSpPr>
          <p:spPr>
            <a:xfrm>
              <a:off x="3349149" y="5209913"/>
              <a:ext cx="923316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Circumcision By ________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2" name="Google Shape;352;p3"/>
            <p:cNvGrpSpPr/>
            <p:nvPr/>
          </p:nvGrpSpPr>
          <p:grpSpPr>
            <a:xfrm>
              <a:off x="3411475" y="4384668"/>
              <a:ext cx="860990" cy="860990"/>
              <a:chOff x="3411475" y="4384668"/>
              <a:chExt cx="860990" cy="860990"/>
            </a:xfrm>
          </p:grpSpPr>
          <p:pic>
            <p:nvPicPr>
              <p:cNvPr id="353" name="Google Shape;353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411475" y="4384668"/>
                <a:ext cx="860990" cy="8609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p3" descr="Scissors outlin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946357" y="4526431"/>
                <a:ext cx="216208" cy="2162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5" name="Google Shape;355;p3"/>
          <p:cNvGrpSpPr/>
          <p:nvPr/>
        </p:nvGrpSpPr>
        <p:grpSpPr>
          <a:xfrm>
            <a:off x="4282379" y="1344960"/>
            <a:ext cx="895311" cy="1291718"/>
            <a:chOff x="6160897" y="1599263"/>
            <a:chExt cx="895311" cy="1291718"/>
          </a:xfrm>
        </p:grpSpPr>
        <p:pic>
          <p:nvPicPr>
            <p:cNvPr id="356" name="Google Shape;356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61204" y="1599263"/>
              <a:ext cx="895004" cy="895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3"/>
            <p:cNvSpPr txBox="1"/>
            <p:nvPr/>
          </p:nvSpPr>
          <p:spPr>
            <a:xfrm>
              <a:off x="6160897" y="2516499"/>
              <a:ext cx="832217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Music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8" name="Google Shape;358;p3"/>
          <p:cNvGrpSpPr/>
          <p:nvPr/>
        </p:nvGrpSpPr>
        <p:grpSpPr>
          <a:xfrm>
            <a:off x="5191255" y="1370695"/>
            <a:ext cx="956805" cy="1314520"/>
            <a:chOff x="8003185" y="1636125"/>
            <a:chExt cx="791734" cy="1155399"/>
          </a:xfrm>
        </p:grpSpPr>
        <p:pic>
          <p:nvPicPr>
            <p:cNvPr id="359" name="Google Shape;359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003185" y="1636125"/>
              <a:ext cx="760864" cy="760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3"/>
            <p:cNvSpPr txBox="1"/>
            <p:nvPr/>
          </p:nvSpPr>
          <p:spPr>
            <a:xfrm>
              <a:off x="8019722" y="2417042"/>
              <a:ext cx="775197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Epidural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1" name="Google Shape;361;p3"/>
          <p:cNvGrpSpPr/>
          <p:nvPr/>
        </p:nvGrpSpPr>
        <p:grpSpPr>
          <a:xfrm>
            <a:off x="1578126" y="5374101"/>
            <a:ext cx="1020493" cy="1292782"/>
            <a:chOff x="-54932" y="0"/>
            <a:chExt cx="1387105" cy="1743233"/>
          </a:xfrm>
        </p:grpSpPr>
        <p:sp>
          <p:nvSpPr>
            <p:cNvPr id="362" name="Google Shape;362;p3"/>
            <p:cNvSpPr txBox="1"/>
            <p:nvPr/>
          </p:nvSpPr>
          <p:spPr>
            <a:xfrm>
              <a:off x="-54932" y="1238250"/>
              <a:ext cx="1387105" cy="504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Vitamin K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63" name="Google Shape;363;p3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pic>
            <p:nvPicPr>
              <p:cNvPr id="364" name="Google Shape;364;p3" descr="Shape, circle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5" name="Google Shape;365;p3"/>
              <p:cNvSpPr txBox="1"/>
              <p:nvPr/>
            </p:nvSpPr>
            <p:spPr>
              <a:xfrm>
                <a:off x="781050" y="447675"/>
                <a:ext cx="314325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366" name="Google Shape;366;p3"/>
          <p:cNvGrpSpPr/>
          <p:nvPr/>
        </p:nvGrpSpPr>
        <p:grpSpPr>
          <a:xfrm>
            <a:off x="3499042" y="5371145"/>
            <a:ext cx="913871" cy="1257346"/>
            <a:chOff x="0" y="0"/>
            <a:chExt cx="1285875" cy="1695450"/>
          </a:xfrm>
        </p:grpSpPr>
        <p:sp>
          <p:nvSpPr>
            <p:cNvPr id="367" name="Google Shape;367;p3"/>
            <p:cNvSpPr txBox="1"/>
            <p:nvPr/>
          </p:nvSpPr>
          <p:spPr>
            <a:xfrm>
              <a:off x="0" y="1238250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Hepatitis B 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68" name="Google Shape;368;p3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sp>
            <p:nvSpPr>
              <p:cNvPr id="369" name="Google Shape;369;p3"/>
              <p:cNvSpPr txBox="1"/>
              <p:nvPr/>
            </p:nvSpPr>
            <p:spPr>
              <a:xfrm>
                <a:off x="657225" y="447675"/>
                <a:ext cx="476250" cy="428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Hep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 </a:t>
                </a:r>
                <a:endParaRPr/>
              </a:p>
            </p:txBody>
          </p:sp>
          <p:pic>
            <p:nvPicPr>
              <p:cNvPr id="370" name="Google Shape;370;p3" descr="Shape, circle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1" name="Google Shape;371;p3"/>
          <p:cNvGrpSpPr/>
          <p:nvPr/>
        </p:nvGrpSpPr>
        <p:grpSpPr>
          <a:xfrm>
            <a:off x="2511986" y="5386133"/>
            <a:ext cx="1020493" cy="1292782"/>
            <a:chOff x="-54932" y="0"/>
            <a:chExt cx="1387105" cy="1743233"/>
          </a:xfrm>
        </p:grpSpPr>
        <p:sp>
          <p:nvSpPr>
            <p:cNvPr id="372" name="Google Shape;372;p3"/>
            <p:cNvSpPr txBox="1"/>
            <p:nvPr/>
          </p:nvSpPr>
          <p:spPr>
            <a:xfrm>
              <a:off x="-54932" y="1238250"/>
              <a:ext cx="1387105" cy="504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Vitamin K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73" name="Google Shape;373;p3"/>
            <p:cNvGrpSpPr/>
            <p:nvPr/>
          </p:nvGrpSpPr>
          <p:grpSpPr>
            <a:xfrm>
              <a:off x="28575" y="0"/>
              <a:ext cx="1257300" cy="1257300"/>
              <a:chOff x="0" y="0"/>
              <a:chExt cx="1257300" cy="1257300"/>
            </a:xfrm>
          </p:grpSpPr>
          <p:pic>
            <p:nvPicPr>
              <p:cNvPr id="374" name="Google Shape;374;p3" descr="Shape, circle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0" y="0"/>
                <a:ext cx="1257300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5" name="Google Shape;375;p3"/>
              <p:cNvSpPr txBox="1"/>
              <p:nvPr/>
            </p:nvSpPr>
            <p:spPr>
              <a:xfrm>
                <a:off x="781050" y="447675"/>
                <a:ext cx="314325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376" name="Google Shape;376;p3"/>
          <p:cNvGrpSpPr/>
          <p:nvPr/>
        </p:nvGrpSpPr>
        <p:grpSpPr>
          <a:xfrm>
            <a:off x="1475458" y="4003079"/>
            <a:ext cx="1020448" cy="1296930"/>
            <a:chOff x="3315255" y="3442486"/>
            <a:chExt cx="1020448" cy="1296930"/>
          </a:xfrm>
        </p:grpSpPr>
        <p:pic>
          <p:nvPicPr>
            <p:cNvPr id="377" name="Google Shape;377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96365" y="3442486"/>
              <a:ext cx="872489" cy="872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3"/>
            <p:cNvSpPr txBox="1"/>
            <p:nvPr/>
          </p:nvSpPr>
          <p:spPr>
            <a:xfrm>
              <a:off x="3315255" y="4322721"/>
              <a:ext cx="1020448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Formula/ Bottle Feeding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9" name="Google Shape;379;p3"/>
          <p:cNvGrpSpPr/>
          <p:nvPr/>
        </p:nvGrpSpPr>
        <p:grpSpPr>
          <a:xfrm>
            <a:off x="2441089" y="4003079"/>
            <a:ext cx="974781" cy="1274884"/>
            <a:chOff x="5127771" y="3420008"/>
            <a:chExt cx="1020448" cy="1318518"/>
          </a:xfrm>
        </p:grpSpPr>
        <p:sp>
          <p:nvSpPr>
            <p:cNvPr id="380" name="Google Shape;380;p3"/>
            <p:cNvSpPr txBox="1"/>
            <p:nvPr/>
          </p:nvSpPr>
          <p:spPr>
            <a:xfrm>
              <a:off x="5127771" y="4321831"/>
              <a:ext cx="1020448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Food/ Juice ASAP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1" name="Google Shape;381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25443" y="3420008"/>
              <a:ext cx="901327" cy="9013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"/>
          <p:cNvGrpSpPr/>
          <p:nvPr/>
        </p:nvGrpSpPr>
        <p:grpSpPr>
          <a:xfrm>
            <a:off x="7833600" y="1369934"/>
            <a:ext cx="1259166" cy="1219958"/>
            <a:chOff x="7712241" y="1558224"/>
            <a:chExt cx="1299411" cy="1220409"/>
          </a:xfrm>
        </p:grpSpPr>
        <p:sp>
          <p:nvSpPr>
            <p:cNvPr id="383" name="Google Shape;383;p3"/>
            <p:cNvSpPr txBox="1"/>
            <p:nvPr/>
          </p:nvSpPr>
          <p:spPr>
            <a:xfrm>
              <a:off x="7712241" y="2404151"/>
              <a:ext cx="1299411" cy="374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Warm Compress During Pushing btwn Contractions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4" name="Google Shape;384;p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34727" y="1558224"/>
              <a:ext cx="881861" cy="8818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5" name="Google Shape;385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78991" y="1357733"/>
            <a:ext cx="854548" cy="85454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"/>
          <p:cNvSpPr txBox="1"/>
          <p:nvPr/>
        </p:nvSpPr>
        <p:spPr>
          <a:xfrm>
            <a:off x="7046232" y="2226347"/>
            <a:ext cx="847113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 Monitoring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"/>
          <p:cNvSpPr txBox="1"/>
          <p:nvPr/>
        </p:nvSpPr>
        <p:spPr>
          <a:xfrm>
            <a:off x="453435" y="782258"/>
            <a:ext cx="106864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additional/alternative preferences you can add/substitute on your Birth Preferences page.</a:t>
            </a:r>
            <a:endParaRPr/>
          </a:p>
        </p:txBody>
      </p:sp>
      <p:grpSp>
        <p:nvGrpSpPr>
          <p:cNvPr id="388" name="Google Shape;388;p3"/>
          <p:cNvGrpSpPr/>
          <p:nvPr/>
        </p:nvGrpSpPr>
        <p:grpSpPr>
          <a:xfrm>
            <a:off x="4453210" y="5434900"/>
            <a:ext cx="923316" cy="1249220"/>
            <a:chOff x="7048633" y="5295251"/>
            <a:chExt cx="923316" cy="1249220"/>
          </a:xfrm>
        </p:grpSpPr>
        <p:sp>
          <p:nvSpPr>
            <p:cNvPr id="389" name="Google Shape;389;p3"/>
            <p:cNvSpPr txBox="1"/>
            <p:nvPr/>
          </p:nvSpPr>
          <p:spPr>
            <a:xfrm>
              <a:off x="7048633" y="6127776"/>
              <a:ext cx="923316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Circumcision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0" name="Google Shape;390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49236" y="5295251"/>
              <a:ext cx="898652" cy="898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" descr="Scissors with solid fill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555098" y="5413627"/>
              <a:ext cx="254884" cy="254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" name="Google Shape;392;p3"/>
          <p:cNvGrpSpPr/>
          <p:nvPr/>
        </p:nvGrpSpPr>
        <p:grpSpPr>
          <a:xfrm>
            <a:off x="9059593" y="1374028"/>
            <a:ext cx="900408" cy="1279041"/>
            <a:chOff x="9059593" y="1391446"/>
            <a:chExt cx="900408" cy="1279041"/>
          </a:xfrm>
        </p:grpSpPr>
        <p:sp>
          <p:nvSpPr>
            <p:cNvPr id="393" name="Google Shape;393;p3"/>
            <p:cNvSpPr txBox="1"/>
            <p:nvPr/>
          </p:nvSpPr>
          <p:spPr>
            <a:xfrm>
              <a:off x="9105855" y="2239600"/>
              <a:ext cx="847113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Mirror for Pushing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4" name="Google Shape;394;p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059593" y="1391446"/>
              <a:ext cx="900408" cy="9004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3"/>
          <p:cNvGrpSpPr/>
          <p:nvPr/>
        </p:nvGrpSpPr>
        <p:grpSpPr>
          <a:xfrm>
            <a:off x="4319434" y="4039288"/>
            <a:ext cx="1020448" cy="1265258"/>
            <a:chOff x="4319434" y="4039288"/>
            <a:chExt cx="1020448" cy="1265258"/>
          </a:xfrm>
        </p:grpSpPr>
        <p:sp>
          <p:nvSpPr>
            <p:cNvPr id="396" name="Google Shape;396;p3"/>
            <p:cNvSpPr txBox="1"/>
            <p:nvPr/>
          </p:nvSpPr>
          <p:spPr>
            <a:xfrm>
              <a:off x="4319434" y="4887851"/>
              <a:ext cx="1020448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Pacifier OK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7" name="Google Shape;397;p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399899" y="4039288"/>
              <a:ext cx="860990" cy="860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3"/>
          <p:cNvGrpSpPr/>
          <p:nvPr/>
        </p:nvGrpSpPr>
        <p:grpSpPr>
          <a:xfrm>
            <a:off x="5260889" y="4058755"/>
            <a:ext cx="1020448" cy="1241254"/>
            <a:chOff x="5260889" y="4058755"/>
            <a:chExt cx="1020448" cy="1241254"/>
          </a:xfrm>
        </p:grpSpPr>
        <p:sp>
          <p:nvSpPr>
            <p:cNvPr id="399" name="Google Shape;399;p3"/>
            <p:cNvSpPr txBox="1"/>
            <p:nvPr/>
          </p:nvSpPr>
          <p:spPr>
            <a:xfrm>
              <a:off x="5260889" y="4883314"/>
              <a:ext cx="1020448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Bath </a:t>
              </a:r>
              <a:b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Hours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00" name="Google Shape;400;p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338002" y="4058755"/>
              <a:ext cx="836188" cy="836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" descr="Clock with solid fill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81400" y="4169165"/>
              <a:ext cx="254884" cy="2548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"/>
          <p:cNvGrpSpPr/>
          <p:nvPr/>
        </p:nvGrpSpPr>
        <p:grpSpPr>
          <a:xfrm>
            <a:off x="5393358" y="5496147"/>
            <a:ext cx="945966" cy="1273828"/>
            <a:chOff x="0" y="0"/>
            <a:chExt cx="1257934" cy="1808901"/>
          </a:xfrm>
        </p:grpSpPr>
        <p:sp>
          <p:nvSpPr>
            <p:cNvPr id="403" name="Google Shape;403;p3"/>
            <p:cNvSpPr txBox="1"/>
            <p:nvPr/>
          </p:nvSpPr>
          <p:spPr>
            <a:xfrm>
              <a:off x="0" y="1218856"/>
              <a:ext cx="1257934" cy="590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Pitocin Only if Hemorrhage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04" name="Google Shape;404;p3" descr="Shape, circle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0" y="0"/>
              <a:ext cx="1238250" cy="123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5" name="Google Shape;405;p3"/>
          <p:cNvGrpSpPr/>
          <p:nvPr/>
        </p:nvGrpSpPr>
        <p:grpSpPr>
          <a:xfrm>
            <a:off x="6223792" y="4056104"/>
            <a:ext cx="1020448" cy="1254875"/>
            <a:chOff x="6215083" y="4073522"/>
            <a:chExt cx="1020448" cy="1254875"/>
          </a:xfrm>
        </p:grpSpPr>
        <p:sp>
          <p:nvSpPr>
            <p:cNvPr id="406" name="Google Shape;406;p3"/>
            <p:cNvSpPr txBox="1"/>
            <p:nvPr/>
          </p:nvSpPr>
          <p:spPr>
            <a:xfrm>
              <a:off x="6215083" y="4911702"/>
              <a:ext cx="1020448" cy="41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Lotus Birth (no cord cutting)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07" name="Google Shape;407;p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251303" y="4073522"/>
              <a:ext cx="900721" cy="9007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8" name="Google Shape;408;p3"/>
          <p:cNvGrpSpPr/>
          <p:nvPr/>
        </p:nvGrpSpPr>
        <p:grpSpPr>
          <a:xfrm>
            <a:off x="2514917" y="2624725"/>
            <a:ext cx="907552" cy="1293410"/>
            <a:chOff x="2514917" y="2624725"/>
            <a:chExt cx="907552" cy="1293410"/>
          </a:xfrm>
        </p:grpSpPr>
        <p:sp>
          <p:nvSpPr>
            <p:cNvPr id="409" name="Google Shape;409;p3"/>
            <p:cNvSpPr txBox="1"/>
            <p:nvPr/>
          </p:nvSpPr>
          <p:spPr>
            <a:xfrm>
              <a:off x="2514917" y="3487248"/>
              <a:ext cx="872489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Internal Monitoring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10" name="Google Shape;410;p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2516327" y="2624725"/>
              <a:ext cx="906142" cy="9061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3"/>
          <p:cNvGrpSpPr/>
          <p:nvPr/>
        </p:nvGrpSpPr>
        <p:grpSpPr>
          <a:xfrm>
            <a:off x="10030093" y="1362248"/>
            <a:ext cx="1057814" cy="1146779"/>
            <a:chOff x="10030093" y="1362248"/>
            <a:chExt cx="1057814" cy="1146779"/>
          </a:xfrm>
        </p:grpSpPr>
        <p:sp>
          <p:nvSpPr>
            <p:cNvPr id="412" name="Google Shape;412;p3"/>
            <p:cNvSpPr txBox="1"/>
            <p:nvPr/>
          </p:nvSpPr>
          <p:spPr>
            <a:xfrm>
              <a:off x="10030093" y="2247417"/>
              <a:ext cx="1057814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Aromatherapy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13" name="Google Shape;413;p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0056332" y="1362248"/>
              <a:ext cx="900408" cy="9004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3"/>
          <p:cNvGrpSpPr/>
          <p:nvPr/>
        </p:nvGrpSpPr>
        <p:grpSpPr>
          <a:xfrm>
            <a:off x="11053071" y="1361656"/>
            <a:ext cx="912780" cy="1275022"/>
            <a:chOff x="11053071" y="1361656"/>
            <a:chExt cx="912780" cy="1275022"/>
          </a:xfrm>
        </p:grpSpPr>
        <p:sp>
          <p:nvSpPr>
            <p:cNvPr id="415" name="Google Shape;415;p3"/>
            <p:cNvSpPr txBox="1"/>
            <p:nvPr/>
          </p:nvSpPr>
          <p:spPr>
            <a:xfrm>
              <a:off x="11103322" y="2205791"/>
              <a:ext cx="847113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Photo of Labor/Birth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16" name="Google Shape;416;p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053071" y="1361656"/>
              <a:ext cx="912780" cy="9127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"/>
          <p:cNvGrpSpPr/>
          <p:nvPr/>
        </p:nvGrpSpPr>
        <p:grpSpPr>
          <a:xfrm>
            <a:off x="7162230" y="4056373"/>
            <a:ext cx="953854" cy="1140884"/>
            <a:chOff x="-129063" y="0"/>
            <a:chExt cx="1405414" cy="1643451"/>
          </a:xfrm>
        </p:grpSpPr>
        <p:sp>
          <p:nvSpPr>
            <p:cNvPr id="418" name="Google Shape;418;p3"/>
            <p:cNvSpPr txBox="1"/>
            <p:nvPr/>
          </p:nvSpPr>
          <p:spPr>
            <a:xfrm>
              <a:off x="0" y="1186251"/>
              <a:ext cx="12573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Eye Ointment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19" name="Google Shape;419;p3"/>
            <p:cNvGrpSpPr/>
            <p:nvPr/>
          </p:nvGrpSpPr>
          <p:grpSpPr>
            <a:xfrm>
              <a:off x="-129063" y="0"/>
              <a:ext cx="1405414" cy="1359693"/>
              <a:chOff x="-138588" y="0"/>
              <a:chExt cx="1405414" cy="1359693"/>
            </a:xfrm>
          </p:grpSpPr>
          <p:pic>
            <p:nvPicPr>
              <p:cNvPr id="420" name="Google Shape;420;p3" descr="Icon&#10;&#10;Description automatically generated"/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0" y="0"/>
                <a:ext cx="1266825" cy="126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1" name="Google Shape;421;p3" descr="Logo&#10;&#10;Description automatically generated with medium confidence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 rot="7796533">
                <a:off x="0" y="542925"/>
                <a:ext cx="678180" cy="6781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2" name="Google Shape;422;p3"/>
          <p:cNvGrpSpPr/>
          <p:nvPr/>
        </p:nvGrpSpPr>
        <p:grpSpPr>
          <a:xfrm>
            <a:off x="6186459" y="1387241"/>
            <a:ext cx="854210" cy="1096781"/>
            <a:chOff x="0" y="0"/>
            <a:chExt cx="1257300" cy="1613625"/>
          </a:xfrm>
        </p:grpSpPr>
        <p:sp>
          <p:nvSpPr>
            <p:cNvPr id="423" name="Google Shape;423;p3"/>
            <p:cNvSpPr txBox="1"/>
            <p:nvPr/>
          </p:nvSpPr>
          <p:spPr>
            <a:xfrm>
              <a:off x="0" y="1228725"/>
              <a:ext cx="1257300" cy="38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 Birth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4" name="Google Shape;424;p3" descr="Icon&#10;&#10;Description automatically generated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0" y="0"/>
              <a:ext cx="12573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"/>
          <p:cNvGrpSpPr/>
          <p:nvPr/>
        </p:nvGrpSpPr>
        <p:grpSpPr>
          <a:xfrm>
            <a:off x="3570729" y="2621323"/>
            <a:ext cx="882481" cy="1276720"/>
            <a:chOff x="-632" y="0"/>
            <a:chExt cx="1268091" cy="1926553"/>
          </a:xfrm>
        </p:grpSpPr>
        <p:sp>
          <p:nvSpPr>
            <p:cNvPr id="134" name="Google Shape;134;p1"/>
            <p:cNvSpPr txBox="1"/>
            <p:nvPr/>
          </p:nvSpPr>
          <p:spPr>
            <a:xfrm>
              <a:off x="9526" y="1276350"/>
              <a:ext cx="1257933" cy="650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Forceps/ Vacuum 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5" name="Google Shape;135;p1" descr="Shape, circle&#10;&#10;Description automatically generated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-632" y="0"/>
              <a:ext cx="1257933" cy="13507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"/>
          <p:cNvGrpSpPr/>
          <p:nvPr/>
        </p:nvGrpSpPr>
        <p:grpSpPr>
          <a:xfrm>
            <a:off x="4475318" y="2612614"/>
            <a:ext cx="911563" cy="1267648"/>
            <a:chOff x="9757132" y="2189026"/>
            <a:chExt cx="911563" cy="1267648"/>
          </a:xfrm>
        </p:grpSpPr>
        <p:sp>
          <p:nvSpPr>
            <p:cNvPr id="221" name="Google Shape;221;p1"/>
            <p:cNvSpPr txBox="1"/>
            <p:nvPr/>
          </p:nvSpPr>
          <p:spPr>
            <a:xfrm>
              <a:off x="9757132" y="3025787"/>
              <a:ext cx="871235" cy="430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Wear Own Clothes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22" name="Google Shape;222;p1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761051" y="2189026"/>
              <a:ext cx="907644" cy="9076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629</Words>
  <Application>Microsoft Office PowerPoint</Application>
  <PresentationFormat>Widescreen</PresentationFormat>
  <Paragraphs>131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Bitter</vt:lpstr>
      <vt:lpstr>Times New Roman</vt:lpstr>
      <vt:lpstr>Arial</vt:lpstr>
      <vt:lpstr>Helvetica Neue</vt:lpstr>
      <vt:lpstr>Calibri</vt:lpstr>
      <vt:lpstr>Office Theme</vt:lpstr>
      <vt:lpstr>BIRTH PLAN TEMPLATE INSTRUCTIONS</vt:lpstr>
      <vt:lpstr>PowerPoint Presentation</vt:lpstr>
      <vt:lpstr>PowerPoint Presentation</vt:lpstr>
      <vt:lpstr>Additional/Alternative Preferences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O'Rourke</dc:creator>
  <cp:lastModifiedBy>Clara O'Rourke</cp:lastModifiedBy>
  <cp:revision>2</cp:revision>
  <dcterms:created xsi:type="dcterms:W3CDTF">2022-07-23T15:09:57Z</dcterms:created>
  <dcterms:modified xsi:type="dcterms:W3CDTF">2025-10-15T20:24:01Z</dcterms:modified>
</cp:coreProperties>
</file>